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sldIdLst>
    <p:sldId id="266" r:id="rId5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93538D"/>
    <a:srgbClr val="C5900B"/>
    <a:srgbClr val="CA4814"/>
    <a:srgbClr val="BD8D21"/>
    <a:srgbClr val="CA8D14"/>
    <a:srgbClr val="57723E"/>
    <a:srgbClr val="864C80"/>
    <a:srgbClr val="43682A"/>
    <a:srgbClr val="DA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048" y="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C7F3A-ED73-4587-B49E-271A5DFE58D7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B31D02-875A-437D-9745-85C6C99C15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7580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81075" y="1243013"/>
            <a:ext cx="4845050" cy="3354387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B31D02-875A-437D-9745-85C6C99C15C0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933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1921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360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190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564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5897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8379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16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7673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79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0708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330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C0C8B-6B1D-4A1F-BA93-A7EB709C2A0E}" type="datetimeFigureOut">
              <a:rPr kumimoji="1" lang="ja-JP" altLang="en-US" smtClean="0"/>
              <a:t>2024/11/1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112B1-D4E6-43CA-942C-68CAEF6A778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557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字幕 2">
            <a:extLst>
              <a:ext uri="{FF2B5EF4-FFF2-40B4-BE49-F238E27FC236}">
                <a16:creationId xmlns:a16="http://schemas.microsoft.com/office/drawing/2014/main" id="{8B4CAE43-6ADA-D74D-CFD8-B11273191177}"/>
              </a:ext>
            </a:extLst>
          </p:cNvPr>
          <p:cNvSpPr txBox="1">
            <a:spLocks/>
          </p:cNvSpPr>
          <p:nvPr/>
        </p:nvSpPr>
        <p:spPr>
          <a:xfrm>
            <a:off x="62508" y="2850354"/>
            <a:ext cx="4813551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＜社会や地域のニーズ・課題＞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8" name="字幕 2">
            <a:extLst>
              <a:ext uri="{FF2B5EF4-FFF2-40B4-BE49-F238E27FC236}">
                <a16:creationId xmlns:a16="http://schemas.microsoft.com/office/drawing/2014/main" id="{AC5227CC-5550-1857-19BA-236826B2BAE5}"/>
              </a:ext>
            </a:extLst>
          </p:cNvPr>
          <p:cNvSpPr txBox="1">
            <a:spLocks/>
          </p:cNvSpPr>
          <p:nvPr/>
        </p:nvSpPr>
        <p:spPr>
          <a:xfrm>
            <a:off x="62508" y="4174056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＜研究科等の体制強化の概要・コンセプト・特徴など＞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9" name="字幕 2">
            <a:extLst>
              <a:ext uri="{FF2B5EF4-FFF2-40B4-BE49-F238E27FC236}">
                <a16:creationId xmlns:a16="http://schemas.microsoft.com/office/drawing/2014/main" id="{4B737170-B592-4A8A-DB07-863B31599AF8}"/>
              </a:ext>
            </a:extLst>
          </p:cNvPr>
          <p:cNvSpPr txBox="1">
            <a:spLocks/>
          </p:cNvSpPr>
          <p:nvPr/>
        </p:nvSpPr>
        <p:spPr>
          <a:xfrm>
            <a:off x="62508" y="5509700"/>
            <a:ext cx="4813550" cy="1296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＜教育内容・育成する人材像＞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0" name="字幕 2">
            <a:extLst>
              <a:ext uri="{FF2B5EF4-FFF2-40B4-BE49-F238E27FC236}">
                <a16:creationId xmlns:a16="http://schemas.microsoft.com/office/drawing/2014/main" id="{D31A8C18-B61E-373A-5715-D8EDEDCF1599}"/>
              </a:ext>
            </a:extLst>
          </p:cNvPr>
          <p:cNvSpPr txBox="1">
            <a:spLocks/>
          </p:cNvSpPr>
          <p:nvPr/>
        </p:nvSpPr>
        <p:spPr>
          <a:xfrm>
            <a:off x="4953000" y="3372023"/>
            <a:ext cx="4904911" cy="3416820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txBody>
          <a:bodyPr vert="horz" lIns="74295" tIns="37148" rIns="74295" bIns="37148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自由記述</a:t>
            </a:r>
            <a:endParaRPr kumimoji="1" lang="en-US" altLang="ja-JP" sz="227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227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（図や画像等も可）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194FEEB8-B63C-E3F4-5DE4-990BAEE69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333421"/>
              </p:ext>
            </p:extLst>
          </p:nvPr>
        </p:nvGraphicFramePr>
        <p:xfrm>
          <a:off x="62509" y="880204"/>
          <a:ext cx="4813551" cy="1933584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12897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3000654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21050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>
                          <a:solidFill>
                            <a:sysClr val="windowText" lastClr="00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基本情報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3416888568"/>
                  </a:ext>
                </a:extLst>
              </a:tr>
              <a:tr h="10572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改組内容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8700499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所在地</a:t>
                      </a: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84843662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94753576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入学定員増数及び増員時期（博士）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41478837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9642375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入学定員増数及び増員時期（修士）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17850518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増員する情報系組織名（学士）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9097014"/>
                  </a:ext>
                </a:extLst>
              </a:tr>
              <a:tr h="21050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900" b="0" spc="-10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入学定員増数及び増員時期（学士）</a:t>
                      </a:r>
                      <a:endParaRPr kumimoji="1" lang="en-US" altLang="ja-JP" sz="900" b="0" spc="-100" baseline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9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08919920"/>
                  </a:ext>
                </a:extLst>
              </a:tr>
            </a:tbl>
          </a:graphicData>
        </a:graphic>
      </p:graphicFrame>
      <p:sp>
        <p:nvSpPr>
          <p:cNvPr id="5" name="字幕 2">
            <a:extLst>
              <a:ext uri="{FF2B5EF4-FFF2-40B4-BE49-F238E27FC236}">
                <a16:creationId xmlns:a16="http://schemas.microsoft.com/office/drawing/2014/main" id="{F9030325-60CE-B7BA-AEF5-8CE0700E08F4}"/>
              </a:ext>
            </a:extLst>
          </p:cNvPr>
          <p:cNvSpPr txBox="1">
            <a:spLocks/>
          </p:cNvSpPr>
          <p:nvPr/>
        </p:nvSpPr>
        <p:spPr>
          <a:xfrm>
            <a:off x="4953000" y="880204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＜初中段階・他大学・高</a:t>
            </a:r>
            <a:r>
              <a:rPr kumimoji="1" lang="ja-JP" altLang="en-US" sz="11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専・企業・自治体等との連携＞</a:t>
            </a:r>
            <a:endParaRPr kumimoji="1" lang="en-US" altLang="ja-JP" sz="11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en-US" altLang="ja-JP" sz="9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箇条書きや図表による表現など、わかりやすい内容とすること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1" lang="ja-JP" alt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ADEDCB1C-F449-DB37-C43E-899C7CF4E9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5071" y="-34200"/>
            <a:ext cx="479021" cy="561878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A45EE67-D443-4C32-D7FF-473231B1AC10}"/>
              </a:ext>
            </a:extLst>
          </p:cNvPr>
          <p:cNvSpPr txBox="1"/>
          <p:nvPr/>
        </p:nvSpPr>
        <p:spPr>
          <a:xfrm>
            <a:off x="10302591" y="-34200"/>
            <a:ext cx="3744000" cy="77098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defRPr/>
            </a:pP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支援２　大学（特例枠）</a:t>
            </a:r>
            <a:r>
              <a:rPr kumimoji="1" lang="en-US" altLang="ja-JP" sz="10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endParaRPr kumimoji="1" lang="en-US" altLang="ja-JP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PowerPoint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１枚以内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で作成してください。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ただし、設置する組織が多く１枚で説明できない場合に限り、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２枚としても構いません。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■タイトル</a:t>
            </a:r>
          </a:p>
          <a:p>
            <a:pPr indent="-457200"/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タイトル枠の色は、申請した申請区分（大学（一般枠）、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大学（特例枠）、大学（ハイレベル枠）、高等専門学校）ごとに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異なります。申請どおりの様式を選択してください。</a:t>
            </a:r>
            <a:endParaRPr kumimoji="1" lang="en-US" altLang="ja-JP" sz="1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indent="-457200"/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タイトルのフォント（大学名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18pt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等）は変更しないでください。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右端の画像は自大学のロゴマークに変更してください。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無ければ空欄で構いません。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２枚目がある場合は、１枚目のタイトル枠を上部に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コピー＆ペーストしてください。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申請書に記載の事業計画名を記入します。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■基本情報（記入必須）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①改組内容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「研究科等の設置・増員」又は「研究科等の設置・増員＋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学部等の設置・増員」から選択します。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②所在地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市区町村まで記入します。課程により所在地が異なる場合や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複数所在している場合は並記します。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（例）［修士・博士］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　［学士］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市、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県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③増員する情報系組織名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申請書に記載の事業対象組織を全て記入します。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学研究科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××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専攻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④入学定員増数及び増員時期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入学定員増数は、申請書に記載の本事業における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課程ごとの最終的な総増員数を記入します。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・修士・博士の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増員時期は括弧書きで記入します。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段階的に複数回増員する場合は並記します。</a:t>
            </a:r>
          </a:p>
          <a:p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（例）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30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名（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R8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、</a:t>
            </a:r>
            <a:r>
              <a:rPr kumimoji="1" lang="en-US" altLang="ja-JP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R10</a:t>
            </a:r>
            <a:r>
              <a:rPr kumimoji="1" lang="ja-JP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）</a:t>
            </a:r>
            <a:endParaRPr kumimoji="1" lang="en-US" altLang="ja-JP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kumimoji="1" lang="ja-JP" altLang="en-US" sz="1000" dirty="0">
                <a:latin typeface="BIZ UDゴシック" panose="020B0400000000000000" pitchFamily="49" charset="-128"/>
                <a:ea typeface="BIZ UDゴシック" panose="020B0400000000000000" pitchFamily="49" charset="-128"/>
              </a:rPr>
              <a:t>・</a:t>
            </a:r>
            <a:r>
              <a:rPr kumimoji="1"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増員のない課程の行は、行ごと削除して構いません。</a:t>
            </a:r>
            <a:endParaRPr kumimoji="1" lang="ja-JP" altLang="en-US" sz="1000" dirty="0">
              <a:solidFill>
                <a:schemeClr val="accent1">
                  <a:lumMod val="7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■事業計画名・基本情報以外の項目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資料内に盛り込まれていれば、レイアウトや文量は問いません。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太字・下線・文字色等により適宜強調してください。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ゴシック" panose="020B0400000000000000" pitchFamily="49" charset="-128"/>
                <a:ea typeface="BIZ UDゴシック" panose="020B0400000000000000" pitchFamily="49" charset="-128"/>
                <a:cs typeface="+mn-cs"/>
              </a:rPr>
              <a:t>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文の羅列にならないよう、箇条書きや図を用いるなどして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要点を簡潔にまとめ、視覚的に分かりやすく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作成してください。</a:t>
            </a: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本資料は、選定後に事業概要（</a:t>
            </a:r>
            <a:r>
              <a:rPr kumimoji="1" lang="en-US" altLang="ja-JP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Excel</a:t>
            </a: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形式の公表様式）と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 ともに機構ウェブサイトに掲載して公表します。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全部または一部を非公表としたり、申請時点から定員数等を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　変更したりすることはできませんのでご承知おきください。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5ECB8EA2-0D38-E720-DCC8-1292AC341BB1}"/>
              </a:ext>
            </a:extLst>
          </p:cNvPr>
          <p:cNvGraphicFramePr>
            <a:graphicFrameLocks noGrp="1"/>
          </p:cNvGraphicFramePr>
          <p:nvPr/>
        </p:nvGraphicFramePr>
        <p:xfrm>
          <a:off x="62508" y="575353"/>
          <a:ext cx="9795403" cy="241936"/>
        </p:xfrm>
        <a:graphic>
          <a:graphicData uri="http://schemas.openxmlformats.org/drawingml/2006/table">
            <a:tbl>
              <a:tblPr bandCol="1">
                <a:tableStyleId>{1FECB4D8-DB02-4DC6-A0A2-4F2EBAE1DC90}</a:tableStyleId>
              </a:tblPr>
              <a:tblGrid>
                <a:gridCol w="899600">
                  <a:extLst>
                    <a:ext uri="{9D8B030D-6E8A-4147-A177-3AD203B41FA5}">
                      <a16:colId xmlns:a16="http://schemas.microsoft.com/office/drawing/2014/main" val="886242000"/>
                    </a:ext>
                  </a:extLst>
                </a:gridCol>
                <a:gridCol w="8895803">
                  <a:extLst>
                    <a:ext uri="{9D8B030D-6E8A-4147-A177-3AD203B41FA5}">
                      <a16:colId xmlns:a16="http://schemas.microsoft.com/office/drawing/2014/main" val="2637770638"/>
                    </a:ext>
                  </a:extLst>
                </a:gridCol>
              </a:tblGrid>
              <a:tr h="174865">
                <a:tc>
                  <a:txBody>
                    <a:bodyPr/>
                    <a:lstStyle/>
                    <a:p>
                      <a:r>
                        <a:rPr kumimoji="1" lang="ja-JP" altLang="en-US" sz="1100" b="1" spc="0" baseline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事業計画名</a:t>
                      </a:r>
                    </a:p>
                  </a:txBody>
                  <a:tcPr marL="74295" marR="74295" marT="37148" marB="37148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100" b="0" spc="-100" baseline="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74295" marR="74295" marT="37148" marB="37148"/>
                </a:tc>
                <a:extLst>
                  <a:ext uri="{0D108BD9-81ED-4DB2-BD59-A6C34878D82A}">
                    <a16:rowId xmlns:a16="http://schemas.microsoft.com/office/drawing/2014/main" val="1509828492"/>
                  </a:ext>
                </a:extLst>
              </a:tr>
            </a:tbl>
          </a:graphicData>
        </a:graphic>
      </p:graphicFrame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D63565D5-3952-2787-E250-C3452A4A5A2D}"/>
              </a:ext>
            </a:extLst>
          </p:cNvPr>
          <p:cNvGrpSpPr/>
          <p:nvPr/>
        </p:nvGrpSpPr>
        <p:grpSpPr>
          <a:xfrm>
            <a:off x="0" y="0"/>
            <a:ext cx="9278739" cy="494434"/>
            <a:chOff x="0" y="0"/>
            <a:chExt cx="9278739" cy="494434"/>
          </a:xfrm>
        </p:grpSpPr>
        <p:sp>
          <p:nvSpPr>
            <p:cNvPr id="2" name="タイトル 1">
              <a:extLst>
                <a:ext uri="{FF2B5EF4-FFF2-40B4-BE49-F238E27FC236}">
                  <a16:creationId xmlns:a16="http://schemas.microsoft.com/office/drawing/2014/main" id="{C30FB63A-1953-3CC1-E931-9C4DFD26ABB5}"/>
                </a:ext>
              </a:extLst>
            </p:cNvPr>
            <p:cNvSpPr>
              <a:spLocks noGrp="1"/>
            </p:cNvSpPr>
            <p:nvPr>
              <p:ph type="ctrTitle"/>
            </p:nvPr>
          </p:nvSpPr>
          <p:spPr>
            <a:xfrm>
              <a:off x="0" y="0"/>
              <a:ext cx="9278738" cy="493026"/>
            </a:xfrm>
            <a:solidFill>
              <a:srgbClr val="C5900B"/>
            </a:solidFill>
            <a:ln>
              <a:noFill/>
            </a:ln>
          </p:spPr>
          <p:txBody>
            <a:bodyPr lIns="108000" tIns="36000" rIns="108000" bIns="36000" anchor="t" anchorCtr="0">
              <a:noAutofit/>
            </a:bodyPr>
            <a:lstStyle/>
            <a:p>
              <a:pPr algn="l"/>
              <a:r>
                <a:rPr lang="ja-JP" altLang="en-US" sz="1200" b="1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支援２　高度情報専門人材の確保に向けた機能強化の構想について</a:t>
              </a:r>
              <a:endParaRPr lang="ja-JP" altLang="en-US" sz="1600" b="1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C914C3C0-4FCD-EEBC-F7BF-4B21655C980C}"/>
                </a:ext>
              </a:extLst>
            </p:cNvPr>
            <p:cNvSpPr/>
            <p:nvPr/>
          </p:nvSpPr>
          <p:spPr>
            <a:xfrm>
              <a:off x="1" y="69156"/>
              <a:ext cx="9278738" cy="42527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36000" rIns="108000" bIns="36000" rtlCol="0" anchor="ctr"/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令和７年度　大学（特例枠）　</a:t>
              </a:r>
              <a:r>
                <a:rPr kumimoji="0" lang="ja-JP" alt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  <a:cs typeface="+mn-cs"/>
                </a:rPr>
                <a:t>○○大学</a:t>
              </a:r>
            </a:p>
          </p:txBody>
        </p:sp>
      </p:grpSp>
      <p:sp>
        <p:nvSpPr>
          <p:cNvPr id="12" name="字幕 2">
            <a:extLst>
              <a:ext uri="{FF2B5EF4-FFF2-40B4-BE49-F238E27FC236}">
                <a16:creationId xmlns:a16="http://schemas.microsoft.com/office/drawing/2014/main" id="{9BBA5A52-FA21-BFF5-117C-99C640D3AA57}"/>
              </a:ext>
            </a:extLst>
          </p:cNvPr>
          <p:cNvSpPr txBox="1">
            <a:spLocks/>
          </p:cNvSpPr>
          <p:nvPr/>
        </p:nvSpPr>
        <p:spPr>
          <a:xfrm>
            <a:off x="4954569" y="2126113"/>
            <a:ext cx="4904911" cy="1188000"/>
          </a:xfrm>
          <a:prstGeom prst="rect">
            <a:avLst/>
          </a:prstGeom>
          <a:solidFill>
            <a:schemeClr val="bg2"/>
          </a:solidFill>
        </p:spPr>
        <p:txBody>
          <a:bodyPr vert="horz" lIns="74295" tIns="37148" rIns="74295" bIns="37148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1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＜女子学生、社会人学生、留学生等の確保＞</a:t>
            </a:r>
            <a:endParaRPr lang="en-US" altLang="ja-JP" sz="11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endParaRPr lang="en-US" altLang="ja-JP" sz="9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spcBef>
                <a:spcPts val="0"/>
              </a:spcBef>
            </a:pPr>
            <a:r>
              <a:rPr lang="en-US" altLang="ja-JP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※</a:t>
            </a:r>
            <a:r>
              <a:rPr lang="ja-JP" altLang="en-US" sz="9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箇条書きや図表による表現など、わかりやすい内容とすること</a:t>
            </a:r>
          </a:p>
          <a:p>
            <a:pPr algn="l">
              <a:spcBef>
                <a:spcPts val="0"/>
              </a:spcBef>
            </a:pPr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1658061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FF74BA916A502439E98C6C3A849521B" ma:contentTypeVersion="21" ma:contentTypeDescription="新しいドキュメントを作成します。" ma:contentTypeScope="" ma:versionID="e59dfc26097c2a2413e3cd86ee082c65">
  <xsd:schema xmlns:xsd="http://www.w3.org/2001/XMLSchema" xmlns:xs="http://www.w3.org/2001/XMLSchema" xmlns:p="http://schemas.microsoft.com/office/2006/metadata/properties" xmlns:ns2="f2010108-85db-4857-81d8-3bb9ce0ab22c" xmlns:ns3="9ea371ec-2e5d-4349-8026-0fc819501733" targetNamespace="http://schemas.microsoft.com/office/2006/metadata/properties" ma:root="true" ma:fieldsID="9b720bee8ab4b496c88c03b890de69f4" ns2:_="" ns3:_="">
    <xsd:import namespace="f2010108-85db-4857-81d8-3bb9ce0ab22c"/>
    <xsd:import namespace="9ea371ec-2e5d-4349-8026-0fc819501733"/>
    <xsd:element name="properties">
      <xsd:complexType>
        <xsd:sequence>
          <xsd:element name="documentManagement">
            <xsd:complexType>
              <xsd:all>
                <xsd:element ref="ns2:_x9032__x6357_" minOccurs="0"/>
                <xsd:element ref="ns2:_x5206__x985e_" minOccurs="0"/>
                <xsd:element ref="ns2:_x5099__x8003_" minOccurs="0"/>
                <xsd:element ref="ns2:_x5206__x985e_0" minOccurs="0"/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Location" minOccurs="0"/>
                <xsd:element ref="ns2:_x6240__x7ba1__x4fc2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010108-85db-4857-81d8-3bb9ce0ab22c" elementFormDefault="qualified">
    <xsd:import namespace="http://schemas.microsoft.com/office/2006/documentManagement/types"/>
    <xsd:import namespace="http://schemas.microsoft.com/office/infopath/2007/PartnerControls"/>
    <xsd:element name="_x9032__x6357_" ma:index="8" nillable="true" ma:displayName="進捗" ma:format="Dropdown" ma:internalName="_x9032__x6357_">
      <xsd:simpleType>
        <xsd:union memberTypes="dms:Text">
          <xsd:simpleType>
            <xsd:restriction base="dms:Choice">
              <xsd:enumeration value="未着手"/>
              <xsd:enumeration value="確認中/作業中"/>
              <xsd:enumeration value="照会中"/>
              <xsd:enumeration value="完了"/>
              <xsd:enumeration value="共有"/>
              <xsd:enumeration value="その他"/>
            </xsd:restriction>
          </xsd:simpleType>
        </xsd:union>
      </xsd:simpleType>
    </xsd:element>
    <xsd:element name="_x5206__x985e_" ma:index="9" nillable="true" ma:displayName="照会元" ma:format="Dropdown" ma:internalName="_x5206__x985e_">
      <xsd:simpleType>
        <xsd:union memberTypes="dms:Text">
          <xsd:simpleType>
            <xsd:restriction base="dms:Choice">
              <xsd:enumeration value="01_監査室"/>
              <xsd:enumeration value="02_企画室"/>
              <xsd:enumeration value="03_総務課"/>
              <xsd:enumeration value="04_情報企画支援室"/>
              <xsd:enumeration value="05_会計課"/>
              <xsd:enumeration value="12_研究支援・広報戦略係"/>
              <xsd:enumeration value="06_学位審査課"/>
              <xsd:enumeration value="07_評価企画課"/>
              <xsd:enumeration value="08_国大評価室"/>
              <xsd:enumeration value="09_評価支援課"/>
              <xsd:enumeration value="10_国際課"/>
              <xsd:enumeration value="11_大学連携支援部"/>
              <xsd:enumeration value="12_文部科学省"/>
              <xsd:enumeration value="13_会計検査院"/>
              <xsd:enumeration value="14_外部（文科・検査院以外）"/>
            </xsd:restriction>
          </xsd:simpleType>
        </xsd:union>
      </xsd:simpleType>
    </xsd:element>
    <xsd:element name="_x5099__x8003_" ma:index="10" nillable="true" ma:displayName="備考" ma:format="Dropdown" ma:internalName="_x5099__x8003_">
      <xsd:simpleType>
        <xsd:restriction base="dms:Note">
          <xsd:maxLength value="255"/>
        </xsd:restriction>
      </xsd:simpleType>
    </xsd:element>
    <xsd:element name="_x5206__x985e_0" ma:index="11" nillable="true" ma:displayName="分類" ma:format="Dropdown" ma:internalName="_x5206__x985e_0">
      <xsd:simpleType>
        <xsd:union memberTypes="dms:Text">
          <xsd:simpleType>
            <xsd:restriction base="dms:Choice">
              <xsd:enumeration value="会議関係"/>
              <xsd:enumeration value="中目・中計"/>
              <xsd:enumeration value="研修"/>
              <xsd:enumeration value="情報系"/>
              <xsd:enumeration value="庶務"/>
              <xsd:enumeration value="機構概要"/>
              <xsd:enumeration value="その他"/>
              <xsd:enumeration value="独法評価（業務実績）"/>
            </xsd:restriction>
          </xsd:simpleType>
        </xsd:union>
      </xsd:simpleType>
    </xsd:element>
    <xsd:element name="lcf76f155ced4ddcb4097134ff3c332f" ma:index="13" nillable="true" ma:taxonomy="true" ma:internalName="lcf76f155ced4ddcb4097134ff3c332f" ma:taxonomyFieldName="MediaServiceImageTags" ma:displayName="画像タグ" ma:readOnly="false" ma:fieldId="{5cf76f15-5ced-4ddc-b409-7134ff3c332f}" ma:taxonomyMulti="true" ma:sspId="f66a2594-d9a7-4393-a832-a07e35a195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_x6240__x7ba1__x4fc2_" ma:index="27" nillable="true" ma:displayName="所管係" ma:format="Dropdown" ma:internalName="_x6240__x7ba1__x4fc2_">
      <xsd:simpleType>
        <xsd:restriction base="dms:Choice">
          <xsd:enumeration value="企画係"/>
          <xsd:enumeration value="渉外係"/>
          <xsd:enumeration value="助成第１係"/>
          <xsd:enumeration value="助成第２係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a371ec-2e5d-4349-8026-0fc81950173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577e213-7a4f-453c-86ec-4ee88426b86a}" ma:internalName="TaxCatchAll" ma:showField="CatchAllData" ma:web="9ea371ec-2e5d-4349-8026-0fc8195017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5099__x8003_ xmlns="f2010108-85db-4857-81d8-3bb9ce0ab22c" xsi:nil="true"/>
    <_x9032__x6357_ xmlns="f2010108-85db-4857-81d8-3bb9ce0ab22c" xsi:nil="true"/>
    <_x6240__x7ba1__x4fc2_ xmlns="f2010108-85db-4857-81d8-3bb9ce0ab22c" xsi:nil="true"/>
    <TaxCatchAll xmlns="9ea371ec-2e5d-4349-8026-0fc819501733" xsi:nil="true"/>
    <_x5206__x985e_ xmlns="f2010108-85db-4857-81d8-3bb9ce0ab22c" xsi:nil="true"/>
    <lcf76f155ced4ddcb4097134ff3c332f xmlns="f2010108-85db-4857-81d8-3bb9ce0ab22c">
      <Terms xmlns="http://schemas.microsoft.com/office/infopath/2007/PartnerControls"/>
    </lcf76f155ced4ddcb4097134ff3c332f>
    <_x5206__x985e_0 xmlns="f2010108-85db-4857-81d8-3bb9ce0ab22c" xsi:nil="true"/>
  </documentManagement>
</p:properties>
</file>

<file path=customXml/itemProps1.xml><?xml version="1.0" encoding="utf-8"?>
<ds:datastoreItem xmlns:ds="http://schemas.openxmlformats.org/officeDocument/2006/customXml" ds:itemID="{178578A4-0084-4626-9B1E-8C8BCFD354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C020B1-EEF5-4B8B-9AE5-F2958E33494A}"/>
</file>

<file path=customXml/itemProps3.xml><?xml version="1.0" encoding="utf-8"?>
<ds:datastoreItem xmlns:ds="http://schemas.openxmlformats.org/officeDocument/2006/customXml" ds:itemID="{F4DA0692-B95D-4763-B9C4-DB8847A76741}">
  <ds:schemaRefs>
    <ds:schemaRef ds:uri="f2010108-85db-4857-81d8-3bb9ce0ab22c"/>
    <ds:schemaRef ds:uri="http://purl.org/dc/terms/"/>
    <ds:schemaRef ds:uri="http://purl.org/dc/dcmitype/"/>
    <ds:schemaRef ds:uri="http://purl.org/dc/elements/1.1/"/>
    <ds:schemaRef ds:uri="http://www.w3.org/XML/1998/namespace"/>
    <ds:schemaRef ds:uri="http://schemas.microsoft.com/office/2006/documentManagement/types"/>
    <ds:schemaRef ds:uri="9ea371ec-2e5d-4349-8026-0fc819501733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707</Words>
  <PresentationFormat>A4 210 x 297 mm</PresentationFormat>
  <Paragraphs>78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BIZ UDPゴシック</vt:lpstr>
      <vt:lpstr>BIZ UDゴシック</vt:lpstr>
      <vt:lpstr>游ゴシック</vt:lpstr>
      <vt:lpstr>Arial</vt:lpstr>
      <vt:lpstr>Calibri</vt:lpstr>
      <vt:lpstr>Calibri Light</vt:lpstr>
      <vt:lpstr>Office テーマ</vt:lpstr>
      <vt:lpstr>支援２　高度情報専門人材の確保に向けた機能強化の構想について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dcterms:created xsi:type="dcterms:W3CDTF">2023-12-11T01:57:20Z</dcterms:created>
  <dcterms:modified xsi:type="dcterms:W3CDTF">2024-11-01T00:47:56Z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0x010100EFF74BA916A502439E98C6C3A849521B</vt:lpwstr>
  </property>
  <property fmtid="{D5CDD505-2E9C-101B-9397-08002B2CF9AE}" pid="3" name="MediaServiceImageTags">
    <vt:lpwstr/>
  </property>
</Properties>
</file>