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sldIdLst>
    <p:sldId id="261" r:id="rId5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538D"/>
    <a:srgbClr val="C5900B"/>
    <a:srgbClr val="CA4814"/>
    <a:srgbClr val="BD8D21"/>
    <a:srgbClr val="CA8D14"/>
    <a:srgbClr val="57723E"/>
    <a:srgbClr val="864C80"/>
    <a:srgbClr val="43682A"/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0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C7F3A-ED73-4587-B49E-271A5DFE58D7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31D02-875A-437D-9745-85C6C99C15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758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B31D02-875A-437D-9745-85C6C99C15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263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92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3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5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37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16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67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70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33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5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字幕 2">
            <a:extLst>
              <a:ext uri="{FF2B5EF4-FFF2-40B4-BE49-F238E27FC236}">
                <a16:creationId xmlns:a16="http://schemas.microsoft.com/office/drawing/2014/main" id="{8B4CAE43-6ADA-D74D-CFD8-B11273191177}"/>
              </a:ext>
            </a:extLst>
          </p:cNvPr>
          <p:cNvSpPr txBox="1">
            <a:spLocks/>
          </p:cNvSpPr>
          <p:nvPr/>
        </p:nvSpPr>
        <p:spPr>
          <a:xfrm>
            <a:off x="62508" y="2848082"/>
            <a:ext cx="4813551" cy="1291245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＜社会や地域のニーズ・課題＞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8" name="字幕 2">
            <a:extLst>
              <a:ext uri="{FF2B5EF4-FFF2-40B4-BE49-F238E27FC236}">
                <a16:creationId xmlns:a16="http://schemas.microsoft.com/office/drawing/2014/main" id="{AC5227CC-5550-1857-19BA-236826B2BAE5}"/>
              </a:ext>
            </a:extLst>
          </p:cNvPr>
          <p:cNvSpPr txBox="1">
            <a:spLocks/>
          </p:cNvSpPr>
          <p:nvPr/>
        </p:nvSpPr>
        <p:spPr>
          <a:xfrm>
            <a:off x="62508" y="4176710"/>
            <a:ext cx="4813550" cy="1291245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＜研究科等の体制強化の概要・コンセプト・特徴など＞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9" name="字幕 2">
            <a:extLst>
              <a:ext uri="{FF2B5EF4-FFF2-40B4-BE49-F238E27FC236}">
                <a16:creationId xmlns:a16="http://schemas.microsoft.com/office/drawing/2014/main" id="{4B737170-B592-4A8A-DB07-863B31599AF8}"/>
              </a:ext>
            </a:extLst>
          </p:cNvPr>
          <p:cNvSpPr txBox="1">
            <a:spLocks/>
          </p:cNvSpPr>
          <p:nvPr/>
        </p:nvSpPr>
        <p:spPr>
          <a:xfrm>
            <a:off x="62508" y="5498582"/>
            <a:ext cx="4813550" cy="1291245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＜教育内容・育成する人材像＞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sp>
        <p:nvSpPr>
          <p:cNvPr id="10" name="字幕 2">
            <a:extLst>
              <a:ext uri="{FF2B5EF4-FFF2-40B4-BE49-F238E27FC236}">
                <a16:creationId xmlns:a16="http://schemas.microsoft.com/office/drawing/2014/main" id="{D31A8C18-B61E-373A-5715-D8EDEDCF1599}"/>
              </a:ext>
            </a:extLst>
          </p:cNvPr>
          <p:cNvSpPr txBox="1">
            <a:spLocks/>
          </p:cNvSpPr>
          <p:nvPr/>
        </p:nvSpPr>
        <p:spPr>
          <a:xfrm>
            <a:off x="4953000" y="3429000"/>
            <a:ext cx="4904911" cy="335984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vert="horz" lIns="74295" tIns="37148" rIns="74295" bIns="3714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275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自由記述</a:t>
            </a:r>
            <a:endParaRPr lang="en-US" altLang="ja-JP" sz="2275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2275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（図や画像等も可）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94FEEB8-B63C-E3F4-5DE4-990BAEE69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085115"/>
              </p:ext>
            </p:extLst>
          </p:nvPr>
        </p:nvGraphicFramePr>
        <p:xfrm>
          <a:off x="62509" y="880204"/>
          <a:ext cx="4813551" cy="193358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12897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3000654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2105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>
                          <a:solidFill>
                            <a:sysClr val="windowText" lastClr="00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基本情報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3416888568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改組内容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87004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所在地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4843662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増員する情報系組織名（博士）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475357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入学定員増数及び増員時期（博士）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1478837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09642375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17850518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増員する情報系組織名（学士）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9097014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入学定員増数及び増員時期（学士）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76878467"/>
                  </a:ext>
                </a:extLst>
              </a:tr>
            </a:tbl>
          </a:graphicData>
        </a:graphic>
      </p:graphicFrame>
      <p:sp>
        <p:nvSpPr>
          <p:cNvPr id="5" name="字幕 2">
            <a:extLst>
              <a:ext uri="{FF2B5EF4-FFF2-40B4-BE49-F238E27FC236}">
                <a16:creationId xmlns:a16="http://schemas.microsoft.com/office/drawing/2014/main" id="{F9030325-60CE-B7BA-AEF5-8CE0700E08F4}"/>
              </a:ext>
            </a:extLst>
          </p:cNvPr>
          <p:cNvSpPr txBox="1">
            <a:spLocks/>
          </p:cNvSpPr>
          <p:nvPr/>
        </p:nvSpPr>
        <p:spPr>
          <a:xfrm>
            <a:off x="4953000" y="880204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＜初中段階・他大学・高専・企業・自治体等との連携＞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DEDCB1C-F449-DB37-C43E-899C7CF4E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71" y="-34200"/>
            <a:ext cx="479021" cy="561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45EE67-D443-4C32-D7FF-473231B1AC10}"/>
              </a:ext>
            </a:extLst>
          </p:cNvPr>
          <p:cNvSpPr txBox="1"/>
          <p:nvPr/>
        </p:nvSpPr>
        <p:spPr>
          <a:xfrm>
            <a:off x="10302591" y="-34200"/>
            <a:ext cx="3744000" cy="77098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支援２　大学（一般枠）</a:t>
            </a: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PowerPoint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形式</a:t>
            </a:r>
            <a:r>
              <a:rPr kumimoji="1" lang="ja-JP" altLang="en-US" sz="10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１枚以内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で作成してください。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ただし、設置する組織が多く１枚で説明できない場合に限り、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２枚としても構いません。</a:t>
            </a:r>
          </a:p>
          <a:p>
            <a:endParaRPr kumimoji="1" lang="ja-JP" altLang="en-US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■タイトル</a:t>
            </a: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タイトル枠の色は、申請した申請区分（大学（一般枠）、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大学（特例枠）、大学（ハイレベル枠）、高等専門学校）ごとに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異なります。申請どおりの様式を選択してください。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タイトルのフォント（大学名</a:t>
            </a:r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18pt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等）は変更しないでください。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右端の画像は自大学のロゴマークに変更してください。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無ければ空欄で構いません。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２枚目がある場合は、１枚目のタイトル枠を上部に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コピー＆ペーストしてください。</a:t>
            </a:r>
          </a:p>
          <a:p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■事業計画名（記入必須）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申請書に記載の事業計画名を記入します。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■基本情報（記入必須）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①改組内容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「研究科等の設置・増員」又は「研究科等の設置・増員＋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学部等の設置・増員」から選択します。</a:t>
            </a:r>
          </a:p>
          <a:p>
            <a:pPr>
              <a:spcBef>
                <a:spcPts val="600"/>
              </a:spcBef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②所在地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市区町村まで記入します。課程により所在地が異なる場合や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複数所在している場合は並記します。</a:t>
            </a:r>
          </a:p>
          <a:p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（例）［修士・博士］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　［学士］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市、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</a:t>
            </a:r>
          </a:p>
          <a:p>
            <a:pPr>
              <a:spcBef>
                <a:spcPts val="600"/>
              </a:spcBef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③増員する情報系組織名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申請書に記載の事業対象組織を全て記入します。</a:t>
            </a:r>
          </a:p>
          <a:p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（例）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学研究科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××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専攻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④入学定員増数及び増員時期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入学定員増数は、申請書に記載の本事業における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課程ごとの最終的な総増員数を記入します。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・修士・博士の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増員時期は括弧書きで記入します。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段階的に複数回増員する場合は並記します。</a:t>
            </a:r>
          </a:p>
          <a:p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（例）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30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名（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R8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、</a:t>
            </a:r>
            <a:r>
              <a:rPr kumimoji="1" lang="en-US" altLang="ja-JP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R10</a:t>
            </a:r>
            <a:r>
              <a:rPr kumimoji="1" lang="ja-JP" altLang="en-US" sz="1000" dirty="0">
                <a:solidFill>
                  <a:schemeClr val="accent1">
                    <a:lumMod val="7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ja-JP" altLang="en-US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■事業計画名・基本情報以外の項目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資料内に盛り込まれていれば、レイアウトや文量は問いません。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太字・下線・文字色等により適宜強調してください。</a:t>
            </a: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文の羅列にならないよう、箇条書きや図を用いるなどして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</a:t>
            </a:r>
            <a:r>
              <a:rPr kumimoji="1" lang="ja-JP" altLang="en-US" sz="10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要点を簡潔にまとめ、視覚的に分かりやすく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本資料は、選定後に事業概要（</a:t>
            </a:r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Excel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形式の公表様式）と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ともに機構ウェブサイトに掲載して公表します。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全部または一部を非公表としたり、申請時点から定員数等を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変更したりすることはできませんのでご承知おきください。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ECB8EA2-0D38-E720-DCC8-1292AC341B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945512"/>
              </p:ext>
            </p:extLst>
          </p:nvPr>
        </p:nvGraphicFramePr>
        <p:xfrm>
          <a:off x="62508" y="575353"/>
          <a:ext cx="9795403" cy="241936"/>
        </p:xfrm>
        <a:graphic>
          <a:graphicData uri="http://schemas.openxmlformats.org/drawingml/2006/table">
            <a:tbl>
              <a:tblPr bandCol="1">
                <a:tableStyleId>{1FECB4D8-DB02-4DC6-A0A2-4F2EBAE1DC90}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8895803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174865">
                <a:tc>
                  <a:txBody>
                    <a:bodyPr/>
                    <a:lstStyle/>
                    <a:p>
                      <a:r>
                        <a:rPr kumimoji="1" lang="ja-JP" altLang="en-US" sz="1100" b="1" spc="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事業計画名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509828492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63565D5-3952-2787-E250-C3452A4A5A2D}"/>
              </a:ext>
            </a:extLst>
          </p:cNvPr>
          <p:cNvGrpSpPr/>
          <p:nvPr/>
        </p:nvGrpSpPr>
        <p:grpSpPr>
          <a:xfrm>
            <a:off x="0" y="0"/>
            <a:ext cx="9278739" cy="494434"/>
            <a:chOff x="0" y="0"/>
            <a:chExt cx="9278739" cy="494434"/>
          </a:xfrm>
        </p:grpSpPr>
        <p:sp>
          <p:nvSpPr>
            <p:cNvPr id="2" name="タイトル 1">
              <a:extLst>
                <a:ext uri="{FF2B5EF4-FFF2-40B4-BE49-F238E27FC236}">
                  <a16:creationId xmlns:a16="http://schemas.microsoft.com/office/drawing/2014/main" id="{C30FB63A-1953-3CC1-E931-9C4DFD26ABB5}"/>
                </a:ext>
              </a:extLst>
            </p:cNvPr>
            <p:cNvSpPr>
              <a:spLocks noGrp="1"/>
            </p:cNvSpPr>
            <p:nvPr>
              <p:ph type="ctrTitle"/>
            </p:nvPr>
          </p:nvSpPr>
          <p:spPr>
            <a:xfrm>
              <a:off x="0" y="0"/>
              <a:ext cx="9278738" cy="493026"/>
            </a:xfr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lIns="108000" tIns="36000" rIns="108000" bIns="36000" anchor="t" anchorCtr="0">
              <a:noAutofit/>
            </a:bodyPr>
            <a:lstStyle/>
            <a:p>
              <a:pPr algn="l"/>
              <a:r>
                <a:rPr lang="ja-JP" altLang="en-US" sz="12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支援２　高度情報専門人材の確保に向けた機能強化の構想について</a:t>
              </a:r>
              <a:endParaRPr lang="ja-JP" altLang="en-US" sz="1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914C3C0-4FCD-EEBC-F7BF-4B21655C980C}"/>
                </a:ext>
              </a:extLst>
            </p:cNvPr>
            <p:cNvSpPr/>
            <p:nvPr/>
          </p:nvSpPr>
          <p:spPr>
            <a:xfrm>
              <a:off x="1" y="69156"/>
              <a:ext cx="9278738" cy="4252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36000" rtlCol="0" anchor="ctr"/>
            <a:lstStyle/>
            <a:p>
              <a:pPr algn="r"/>
              <a:r>
                <a:rPr lang="ja-JP" altLang="en-US" sz="14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令和７年度　大学（一般枠）　</a:t>
              </a:r>
              <a:r>
                <a:rPr lang="ja-JP" altLang="en-US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○○大学</a:t>
              </a:r>
            </a:p>
          </p:txBody>
        </p:sp>
      </p:grpSp>
      <p:sp>
        <p:nvSpPr>
          <p:cNvPr id="12" name="字幕 2">
            <a:extLst>
              <a:ext uri="{FF2B5EF4-FFF2-40B4-BE49-F238E27FC236}">
                <a16:creationId xmlns:a16="http://schemas.microsoft.com/office/drawing/2014/main" id="{5BFF666F-992C-4350-632B-749E57652D40}"/>
              </a:ext>
            </a:extLst>
          </p:cNvPr>
          <p:cNvSpPr txBox="1">
            <a:spLocks/>
          </p:cNvSpPr>
          <p:nvPr/>
        </p:nvSpPr>
        <p:spPr>
          <a:xfrm>
            <a:off x="4954569" y="2126113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＜女子学生、社会人学生、留学生等の確保＞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</p:txBody>
      </p:sp>
    </p:spTree>
    <p:extLst>
      <p:ext uri="{BB962C8B-B14F-4D97-AF65-F5344CB8AC3E}">
        <p14:creationId xmlns:p14="http://schemas.microsoft.com/office/powerpoint/2010/main" val="3484465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5099__x8003_ xmlns="f2010108-85db-4857-81d8-3bb9ce0ab22c" xsi:nil="true"/>
    <_x9032__x6357_ xmlns="f2010108-85db-4857-81d8-3bb9ce0ab22c" xsi:nil="true"/>
    <_x6240__x7ba1__x4fc2_ xmlns="f2010108-85db-4857-81d8-3bb9ce0ab22c" xsi:nil="true"/>
    <TaxCatchAll xmlns="9ea371ec-2e5d-4349-8026-0fc819501733" xsi:nil="true"/>
    <_x5206__x985e_ xmlns="f2010108-85db-4857-81d8-3bb9ce0ab22c" xsi:nil="true"/>
    <lcf76f155ced4ddcb4097134ff3c332f xmlns="f2010108-85db-4857-81d8-3bb9ce0ab22c">
      <Terms xmlns="http://schemas.microsoft.com/office/infopath/2007/PartnerControls"/>
    </lcf76f155ced4ddcb4097134ff3c332f>
    <_x5206__x985e_0 xmlns="f2010108-85db-4857-81d8-3bb9ce0ab22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FF74BA916A502439E98C6C3A849521B" ma:contentTypeVersion="21" ma:contentTypeDescription="新しいドキュメントを作成します。" ma:contentTypeScope="" ma:versionID="e59dfc26097c2a2413e3cd86ee082c65">
  <xsd:schema xmlns:xsd="http://www.w3.org/2001/XMLSchema" xmlns:xs="http://www.w3.org/2001/XMLSchema" xmlns:p="http://schemas.microsoft.com/office/2006/metadata/properties" xmlns:ns2="f2010108-85db-4857-81d8-3bb9ce0ab22c" xmlns:ns3="9ea371ec-2e5d-4349-8026-0fc819501733" targetNamespace="http://schemas.microsoft.com/office/2006/metadata/properties" ma:root="true" ma:fieldsID="9b720bee8ab4b496c88c03b890de69f4" ns2:_="" ns3:_="">
    <xsd:import namespace="f2010108-85db-4857-81d8-3bb9ce0ab22c"/>
    <xsd:import namespace="9ea371ec-2e5d-4349-8026-0fc819501733"/>
    <xsd:element name="properties">
      <xsd:complexType>
        <xsd:sequence>
          <xsd:element name="documentManagement">
            <xsd:complexType>
              <xsd:all>
                <xsd:element ref="ns2:_x9032__x6357_" minOccurs="0"/>
                <xsd:element ref="ns2:_x5206__x985e_" minOccurs="0"/>
                <xsd:element ref="ns2:_x5099__x8003_" minOccurs="0"/>
                <xsd:element ref="ns2:_x5206__x985e_0" minOccurs="0"/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_x6240__x7ba1__x4fc2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010108-85db-4857-81d8-3bb9ce0ab22c" elementFormDefault="qualified">
    <xsd:import namespace="http://schemas.microsoft.com/office/2006/documentManagement/types"/>
    <xsd:import namespace="http://schemas.microsoft.com/office/infopath/2007/PartnerControls"/>
    <xsd:element name="_x9032__x6357_" ma:index="8" nillable="true" ma:displayName="進捗" ma:format="Dropdown" ma:internalName="_x9032__x6357_">
      <xsd:simpleType>
        <xsd:union memberTypes="dms:Text">
          <xsd:simpleType>
            <xsd:restriction base="dms:Choice">
              <xsd:enumeration value="未着手"/>
              <xsd:enumeration value="確認中/作業中"/>
              <xsd:enumeration value="照会中"/>
              <xsd:enumeration value="完了"/>
              <xsd:enumeration value="共有"/>
              <xsd:enumeration value="その他"/>
            </xsd:restriction>
          </xsd:simpleType>
        </xsd:union>
      </xsd:simpleType>
    </xsd:element>
    <xsd:element name="_x5206__x985e_" ma:index="9" nillable="true" ma:displayName="照会元" ma:format="Dropdown" ma:internalName="_x5206__x985e_">
      <xsd:simpleType>
        <xsd:union memberTypes="dms:Text">
          <xsd:simpleType>
            <xsd:restriction base="dms:Choice">
              <xsd:enumeration value="01_監査室"/>
              <xsd:enumeration value="02_企画室"/>
              <xsd:enumeration value="03_総務課"/>
              <xsd:enumeration value="04_情報企画支援室"/>
              <xsd:enumeration value="05_会計課"/>
              <xsd:enumeration value="12_研究支援・広報戦略係"/>
              <xsd:enumeration value="06_学位審査課"/>
              <xsd:enumeration value="07_評価企画課"/>
              <xsd:enumeration value="08_国大評価室"/>
              <xsd:enumeration value="09_評価支援課"/>
              <xsd:enumeration value="10_国際課"/>
              <xsd:enumeration value="11_大学連携支援部"/>
              <xsd:enumeration value="12_文部科学省"/>
              <xsd:enumeration value="13_会計検査院"/>
              <xsd:enumeration value="14_外部（文科・検査院以外）"/>
            </xsd:restriction>
          </xsd:simpleType>
        </xsd:union>
      </xsd:simpleType>
    </xsd:element>
    <xsd:element name="_x5099__x8003_" ma:index="10" nillable="true" ma:displayName="備考" ma:format="Dropdown" ma:internalName="_x5099__x8003_">
      <xsd:simpleType>
        <xsd:restriction base="dms:Note">
          <xsd:maxLength value="255"/>
        </xsd:restriction>
      </xsd:simpleType>
    </xsd:element>
    <xsd:element name="_x5206__x985e_0" ma:index="11" nillable="true" ma:displayName="分類" ma:format="Dropdown" ma:internalName="_x5206__x985e_0">
      <xsd:simpleType>
        <xsd:union memberTypes="dms:Text">
          <xsd:simpleType>
            <xsd:restriction base="dms:Choice">
              <xsd:enumeration value="会議関係"/>
              <xsd:enumeration value="中目・中計"/>
              <xsd:enumeration value="研修"/>
              <xsd:enumeration value="情報系"/>
              <xsd:enumeration value="庶務"/>
              <xsd:enumeration value="機構概要"/>
              <xsd:enumeration value="その他"/>
              <xsd:enumeration value="独法評価（業務実績）"/>
            </xsd:restriction>
          </xsd:simpleType>
        </xsd:union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66a2594-d9a7-4393-a832-a07e35a195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_x6240__x7ba1__x4fc2_" ma:index="27" nillable="true" ma:displayName="所管係" ma:format="Dropdown" ma:internalName="_x6240__x7ba1__x4fc2_">
      <xsd:simpleType>
        <xsd:restriction base="dms:Choice">
          <xsd:enumeration value="企画係"/>
          <xsd:enumeration value="渉外係"/>
          <xsd:enumeration value="助成第１係"/>
          <xsd:enumeration value="助成第２係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371ec-2e5d-4349-8026-0fc8195017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77e213-7a4f-453c-86ec-4ee88426b86a}" ma:internalName="TaxCatchAll" ma:showField="CatchAllData" ma:web="9ea371ec-2e5d-4349-8026-0fc8195017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F4FAD7-6715-4E8F-AD5A-1CC9F6D8A5CC}">
  <ds:schemaRefs>
    <ds:schemaRef ds:uri="http://purl.org/dc/dcmitype/"/>
    <ds:schemaRef ds:uri="9ea371ec-2e5d-4349-8026-0fc819501733"/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f2010108-85db-4857-81d8-3bb9ce0ab22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45B96DC-BD54-4F30-8619-D64E779A9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2CED96-B160-4AF4-ACDF-97F0E9BD742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707</Words>
  <PresentationFormat>A4 210 x 297 mm</PresentationFormat>
  <Paragraphs>78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BIZ UDゴシック</vt:lpstr>
      <vt:lpstr>游ゴシック</vt:lpstr>
      <vt:lpstr>Arial</vt:lpstr>
      <vt:lpstr>Calibri</vt:lpstr>
      <vt:lpstr>Calibri Light</vt:lpstr>
      <vt:lpstr>Office テーマ</vt:lpstr>
      <vt:lpstr>支援２　高度情報専門人材の確保に向けた機能強化の構想について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2023-12-11T01:56:25Z</dcterms:created>
  <dcterms:modified xsi:type="dcterms:W3CDTF">2024-11-01T00:47:31Z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0x010100EFF74BA916A502439E98C6C3A849521B</vt:lpwstr>
  </property>
  <property fmtid="{D5CDD505-2E9C-101B-9397-08002B2CF9AE}" pid="3" name="MediaServiceImageTags">
    <vt:lpwstr/>
  </property>
</Properties>
</file>