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69" r:id="rId5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538D"/>
    <a:srgbClr val="C5900B"/>
    <a:srgbClr val="CA4814"/>
    <a:srgbClr val="BD8D21"/>
    <a:srgbClr val="CA8D14"/>
    <a:srgbClr val="57723E"/>
    <a:srgbClr val="864C80"/>
    <a:srgbClr val="43682A"/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1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柳谷 江美" userId="dd648644-37f1-4fb4-afce-1ad66476be6e" providerId="ADAL" clId="{22158DD9-5CD7-4A1C-A936-A059F0DB3596}"/>
    <pc:docChg chg="custSel delSld modSld">
      <pc:chgData name="柳谷 江美" userId="dd648644-37f1-4fb4-afce-1ad66476be6e" providerId="ADAL" clId="{22158DD9-5CD7-4A1C-A936-A059F0DB3596}" dt="2026-03-25T00:10:52.199" v="20" actId="14100"/>
      <pc:docMkLst>
        <pc:docMk/>
      </pc:docMkLst>
      <pc:sldChg chg="del">
        <pc:chgData name="柳谷 江美" userId="dd648644-37f1-4fb4-afce-1ad66476be6e" providerId="ADAL" clId="{22158DD9-5CD7-4A1C-A936-A059F0DB3596}" dt="2026-03-25T00:06:30.636" v="0" actId="2696"/>
        <pc:sldMkLst>
          <pc:docMk/>
          <pc:sldMk cId="3484465539" sldId="261"/>
        </pc:sldMkLst>
      </pc:sldChg>
      <pc:sldChg chg="del">
        <pc:chgData name="柳谷 江美" userId="dd648644-37f1-4fb4-afce-1ad66476be6e" providerId="ADAL" clId="{22158DD9-5CD7-4A1C-A936-A059F0DB3596}" dt="2026-03-25T00:06:30.636" v="0" actId="2696"/>
        <pc:sldMkLst>
          <pc:docMk/>
          <pc:sldMk cId="567849697" sldId="267"/>
        </pc:sldMkLst>
      </pc:sldChg>
      <pc:sldChg chg="del">
        <pc:chgData name="柳谷 江美" userId="dd648644-37f1-4fb4-afce-1ad66476be6e" providerId="ADAL" clId="{22158DD9-5CD7-4A1C-A936-A059F0DB3596}" dt="2026-03-25T00:06:30.636" v="0" actId="2696"/>
        <pc:sldMkLst>
          <pc:docMk/>
          <pc:sldMk cId="3150124736" sldId="268"/>
        </pc:sldMkLst>
      </pc:sldChg>
      <pc:sldChg chg="delSp modSp mod modNotesTx">
        <pc:chgData name="柳谷 江美" userId="dd648644-37f1-4fb4-afce-1ad66476be6e" providerId="ADAL" clId="{22158DD9-5CD7-4A1C-A936-A059F0DB3596}" dt="2026-03-25T00:10:52.199" v="20" actId="14100"/>
        <pc:sldMkLst>
          <pc:docMk/>
          <pc:sldMk cId="3205601694" sldId="269"/>
        </pc:sldMkLst>
        <pc:spChg chg="mod">
          <ac:chgData name="柳谷 江美" userId="dd648644-37f1-4fb4-afce-1ad66476be6e" providerId="ADAL" clId="{22158DD9-5CD7-4A1C-A936-A059F0DB3596}" dt="2026-03-25T00:08:50.416" v="13" actId="13926"/>
          <ac:spMkLst>
            <pc:docMk/>
            <pc:sldMk cId="3205601694" sldId="269"/>
            <ac:spMk id="7" creationId="{E2D08217-4B69-520B-02D7-53B027322EB4}"/>
          </ac:spMkLst>
        </pc:spChg>
        <pc:spChg chg="mod">
          <ac:chgData name="柳谷 江美" userId="dd648644-37f1-4fb4-afce-1ad66476be6e" providerId="ADAL" clId="{22158DD9-5CD7-4A1C-A936-A059F0DB3596}" dt="2026-03-25T00:08:45.764" v="12" actId="13926"/>
          <ac:spMkLst>
            <pc:docMk/>
            <pc:sldMk cId="3205601694" sldId="269"/>
            <ac:spMk id="8" creationId="{ADB72A49-440A-AFF1-0943-04BC6E46240E}"/>
          </ac:spMkLst>
        </pc:spChg>
        <pc:spChg chg="mod">
          <ac:chgData name="柳谷 江美" userId="dd648644-37f1-4fb4-afce-1ad66476be6e" providerId="ADAL" clId="{22158DD9-5CD7-4A1C-A936-A059F0DB3596}" dt="2026-03-25T00:10:52.199" v="20" actId="14100"/>
          <ac:spMkLst>
            <pc:docMk/>
            <pc:sldMk cId="3205601694" sldId="269"/>
            <ac:spMk id="9" creationId="{E9A090C7-6957-2E84-E5A1-77A09D1E92F0}"/>
          </ac:spMkLst>
        </pc:spChg>
        <pc:spChg chg="mod">
          <ac:chgData name="柳谷 江美" userId="dd648644-37f1-4fb4-afce-1ad66476be6e" providerId="ADAL" clId="{22158DD9-5CD7-4A1C-A936-A059F0DB3596}" dt="2026-03-25T00:09:30.766" v="17" actId="20577"/>
          <ac:spMkLst>
            <pc:docMk/>
            <pc:sldMk cId="3205601694" sldId="269"/>
            <ac:spMk id="11" creationId="{3FE4C47C-FC77-23E0-9A16-DB2FDD781F81}"/>
          </ac:spMkLst>
        </pc:spChg>
        <pc:spChg chg="del">
          <ac:chgData name="柳谷 江美" userId="dd648644-37f1-4fb4-afce-1ad66476be6e" providerId="ADAL" clId="{22158DD9-5CD7-4A1C-A936-A059F0DB3596}" dt="2026-03-25T00:06:34.712" v="2" actId="478"/>
          <ac:spMkLst>
            <pc:docMk/>
            <pc:sldMk cId="3205601694" sldId="269"/>
            <ac:spMk id="15" creationId="{17242A20-2534-BDC3-E557-07624B06CBAD}"/>
          </ac:spMkLst>
        </pc:spChg>
        <pc:graphicFrameChg chg="modGraphic">
          <ac:chgData name="柳谷 江美" userId="dd648644-37f1-4fb4-afce-1ad66476be6e" providerId="ADAL" clId="{22158DD9-5CD7-4A1C-A936-A059F0DB3596}" dt="2026-03-25T00:07:46.179" v="11" actId="20577"/>
          <ac:graphicFrameMkLst>
            <pc:docMk/>
            <pc:sldMk cId="3205601694" sldId="269"/>
            <ac:graphicFrameMk id="4" creationId="{0C64261E-D662-68E0-5030-2CF58628D7F9}"/>
          </ac:graphicFrameMkLst>
        </pc:graphicFrameChg>
      </pc:sldChg>
      <pc:sldChg chg="del">
        <pc:chgData name="柳谷 江美" userId="dd648644-37f1-4fb4-afce-1ad66476be6e" providerId="ADAL" clId="{22158DD9-5CD7-4A1C-A936-A059F0DB3596}" dt="2026-03-25T00:06:30.636" v="0" actId="2696"/>
        <pc:sldMkLst>
          <pc:docMk/>
          <pc:sldMk cId="2766963673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C7F3A-ED73-4587-B49E-271A5DFE58D7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31D02-875A-437D-9745-85C6C99C15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758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CFB99-8233-C704-B4CD-FEBB83C05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FD087D1-1CF9-1752-EEC2-DCFDAF34BF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051846A-8722-E6F5-691D-72C83D9596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5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B436941-AEC8-2008-8ACE-0D978FFF40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B31D02-875A-437D-9745-85C6C99C15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6799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92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3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5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37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16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67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70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33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0C8B-6B1D-4A1F-BA93-A7EB709C2A0E}" type="datetimeFigureOut">
              <a:rPr kumimoji="1" lang="ja-JP" altLang="en-US" smtClean="0"/>
              <a:t>2026/3/25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5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7AFA9-0B68-FD39-28A2-D66FF9E8D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字幕 2">
            <a:extLst>
              <a:ext uri="{FF2B5EF4-FFF2-40B4-BE49-F238E27FC236}">
                <a16:creationId xmlns:a16="http://schemas.microsoft.com/office/drawing/2014/main" id="{E2D08217-4B69-520B-02D7-53B027322EB4}"/>
              </a:ext>
            </a:extLst>
          </p:cNvPr>
          <p:cNvSpPr txBox="1">
            <a:spLocks/>
          </p:cNvSpPr>
          <p:nvPr/>
        </p:nvSpPr>
        <p:spPr>
          <a:xfrm>
            <a:off x="62508" y="3088158"/>
            <a:ext cx="4813551" cy="1603905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＜背景・課題＞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8" name="字幕 2">
            <a:extLst>
              <a:ext uri="{FF2B5EF4-FFF2-40B4-BE49-F238E27FC236}">
                <a16:creationId xmlns:a16="http://schemas.microsoft.com/office/drawing/2014/main" id="{ADB72A49-440A-AFF1-0943-04BC6E46240E}"/>
              </a:ext>
            </a:extLst>
          </p:cNvPr>
          <p:cNvSpPr txBox="1">
            <a:spLocks/>
          </p:cNvSpPr>
          <p:nvPr/>
        </p:nvSpPr>
        <p:spPr>
          <a:xfrm>
            <a:off x="62508" y="4754977"/>
            <a:ext cx="4813550" cy="2033866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＜重点分野への適合＞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9" name="字幕 2">
            <a:extLst>
              <a:ext uri="{FF2B5EF4-FFF2-40B4-BE49-F238E27FC236}">
                <a16:creationId xmlns:a16="http://schemas.microsoft.com/office/drawing/2014/main" id="{E9A090C7-6957-2E84-E5A1-77A09D1E92F0}"/>
              </a:ext>
            </a:extLst>
          </p:cNvPr>
          <p:cNvSpPr txBox="1">
            <a:spLocks/>
          </p:cNvSpPr>
          <p:nvPr/>
        </p:nvSpPr>
        <p:spPr>
          <a:xfrm>
            <a:off x="4960209" y="880203"/>
            <a:ext cx="4896000" cy="3811859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＜育成する人材像、教育内容の特徴（新規性）、実施体制＞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10" name="字幕 2">
            <a:extLst>
              <a:ext uri="{FF2B5EF4-FFF2-40B4-BE49-F238E27FC236}">
                <a16:creationId xmlns:a16="http://schemas.microsoft.com/office/drawing/2014/main" id="{1D8ED6DD-4F75-68D0-D2CE-DC96A70BBB58}"/>
              </a:ext>
            </a:extLst>
          </p:cNvPr>
          <p:cNvSpPr txBox="1">
            <a:spLocks/>
          </p:cNvSpPr>
          <p:nvPr/>
        </p:nvSpPr>
        <p:spPr>
          <a:xfrm>
            <a:off x="4953000" y="4754977"/>
            <a:ext cx="4904911" cy="203386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vert="horz" lIns="74295" tIns="37148" rIns="74295" bIns="3714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275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自由記述</a:t>
            </a:r>
            <a:endParaRPr lang="en-US" altLang="ja-JP" sz="2275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2275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（図や画像等も可）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C64261E-D662-68E0-5030-2CF58628D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12843"/>
              </p:ext>
            </p:extLst>
          </p:nvPr>
        </p:nvGraphicFramePr>
        <p:xfrm>
          <a:off x="62509" y="880204"/>
          <a:ext cx="4813551" cy="214504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12897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3000654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2105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>
                          <a:solidFill>
                            <a:sysClr val="windowText" lastClr="00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基本情報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3416888568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改組内容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87004994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重点分野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4843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所在地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06084507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増員する組織名（博士）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475357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入学定員増数及び増員時期（博士）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1478837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増員する組織名（修士）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09642375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17850518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増員する組織名（学士）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9097014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入学定員増数及び増員時期（学士）</a:t>
                      </a:r>
                      <a:endParaRPr kumimoji="1" lang="en-US" altLang="ja-JP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76878467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0518FC9B-4467-7FE9-AB59-F2D007EC5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71" y="-34200"/>
            <a:ext cx="479021" cy="561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E4C47C-FC77-23E0-9A16-DB2FDD781F81}"/>
              </a:ext>
            </a:extLst>
          </p:cNvPr>
          <p:cNvSpPr txBox="1"/>
          <p:nvPr/>
        </p:nvSpPr>
        <p:spPr>
          <a:xfrm>
            <a:off x="10302591" y="-34201"/>
            <a:ext cx="3744000" cy="802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支援２　</a:t>
            </a:r>
            <a:r>
              <a:rPr kumimoji="1" lang="zh-CN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重点分野支援枠</a:t>
            </a:r>
            <a:r>
              <a:rPr kumimoji="1" lang="ja-JP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（大学）</a:t>
            </a: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PowerPoint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形式</a:t>
            </a:r>
            <a:r>
              <a:rPr kumimoji="1" lang="ja-JP" altLang="en-US" sz="10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１枚以内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で作成してください。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ただし、設置する組織が多く１枚で説明できない場合に限り、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２枚としても構いません。</a:t>
            </a:r>
          </a:p>
          <a:p>
            <a:endParaRPr kumimoji="1" lang="ja-JP" altLang="en-US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lvl="0">
              <a:defRPr/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■タイトル</a:t>
            </a:r>
            <a:endParaRPr kumimoji="1" lang="ja-JP" altLang="en-US" sz="10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タイトル枠の色は、支援枠及び大学・高専ごとに異なります。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申請どおりの様式を選択してください。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タイトルのフォント（大学名</a:t>
            </a:r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18pt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等）は変更しないでください。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右端の画像は自大学のロゴマークに変更してください。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無ければ空欄で構いません。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２枚目がある場合は、１枚目のタイトル枠を上部に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コピー＆ペーストしてください。</a:t>
            </a:r>
          </a:p>
          <a:p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■事業計画名（記入必須）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申請書に記載の事業計画名を記入します。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■基本情報（記入必須）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①改組内容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「研究科等の設置・増員」又は「研究科等の設置・増員＋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学部等の設置・増員」から選択します。</a:t>
            </a: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②重点分野</a:t>
            </a:r>
          </a:p>
          <a:p>
            <a:pPr lvl="0">
              <a:defRPr/>
            </a:pPr>
            <a:r>
              <a:rPr kumimoji="1" lang="ja-JP" altLang="en-US" sz="1000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・公募要領別表１から選択した領域名及び分野名を記入します。</a:t>
            </a:r>
            <a:endParaRPr kumimoji="1" lang="ja-JP" altLang="en-US" sz="10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②所在地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市区町村まで記入します。課程により所在地が異なる場合や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複数所在している場合は並記します。</a:t>
            </a:r>
          </a:p>
          <a:p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（例）［修士・博士］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　［学士］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市、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</a:t>
            </a:r>
          </a:p>
          <a:p>
            <a:pPr>
              <a:spcBef>
                <a:spcPts val="600"/>
              </a:spcBef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③増員する組織名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申請書に記載の事業対象組織を全て記入します。</a:t>
            </a:r>
          </a:p>
          <a:p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（例）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学研究科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専攻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④入学定員増数及び増員時期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入学定員増数は、申請書に記載の本事業における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課程ごとの最終的な総増員数を記入します。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・修士・博士の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増員時期は括弧書きで記入します。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段階的に複数回増員する場合は並記します。</a:t>
            </a:r>
          </a:p>
          <a:p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（例）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30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名（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R9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、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R11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■事業計画名・基本情報以外の項目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資料内に盛り込まれていれば、レイアウトや文量は問いません。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太字・下線・文字色等により適宜強調してください。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文の羅列にならないよう、箇条書きや図を用いるなどして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</a:t>
            </a:r>
            <a:r>
              <a:rPr kumimoji="1" lang="ja-JP" altLang="en-US" sz="10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要点を簡潔にまとめ、視覚的に分かりやすく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本資料は、選定後に事業概要（</a:t>
            </a:r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Excel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形式の公表様式）と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ともに機構ウェブサイトに掲載して公表します。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全部または一部を非公表としたり、申請時点から定員数等を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変更したりすることはできませんのでご承知おきください。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157DF7E-ABE7-9A31-5A0A-7596C5C7C89D}"/>
              </a:ext>
            </a:extLst>
          </p:cNvPr>
          <p:cNvGraphicFramePr>
            <a:graphicFrameLocks noGrp="1"/>
          </p:cNvGraphicFramePr>
          <p:nvPr/>
        </p:nvGraphicFramePr>
        <p:xfrm>
          <a:off x="62508" y="575353"/>
          <a:ext cx="9795403" cy="241936"/>
        </p:xfrm>
        <a:graphic>
          <a:graphicData uri="http://schemas.openxmlformats.org/drawingml/2006/table">
            <a:tbl>
              <a:tblPr bandCol="1">
                <a:tableStyleId>{1FECB4D8-DB02-4DC6-A0A2-4F2EBAE1DC90}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8895803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174865">
                <a:tc>
                  <a:txBody>
                    <a:bodyPr/>
                    <a:lstStyle/>
                    <a:p>
                      <a:r>
                        <a:rPr kumimoji="1" lang="ja-JP" altLang="en-US" sz="1100" b="1" spc="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事業計画名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509828492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1276E35-07C0-0196-274C-9585383278A7}"/>
              </a:ext>
            </a:extLst>
          </p:cNvPr>
          <p:cNvGrpSpPr/>
          <p:nvPr/>
        </p:nvGrpSpPr>
        <p:grpSpPr>
          <a:xfrm>
            <a:off x="0" y="0"/>
            <a:ext cx="9278739" cy="494434"/>
            <a:chOff x="0" y="0"/>
            <a:chExt cx="9278739" cy="494434"/>
          </a:xfrm>
        </p:grpSpPr>
        <p:sp>
          <p:nvSpPr>
            <p:cNvPr id="2" name="タイトル 1">
              <a:extLst>
                <a:ext uri="{FF2B5EF4-FFF2-40B4-BE49-F238E27FC236}">
                  <a16:creationId xmlns:a16="http://schemas.microsoft.com/office/drawing/2014/main" id="{75D3D99D-09C7-CCF8-E82A-8AA5CAEB956F}"/>
                </a:ext>
              </a:extLst>
            </p:cNvPr>
            <p:cNvSpPr>
              <a:spLocks noGrp="1"/>
            </p:cNvSpPr>
            <p:nvPr>
              <p:ph type="ctrTitle"/>
            </p:nvPr>
          </p:nvSpPr>
          <p:spPr>
            <a:xfrm>
              <a:off x="0" y="0"/>
              <a:ext cx="9278738" cy="493026"/>
            </a:xfr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lIns="108000" tIns="36000" rIns="108000" bIns="36000" anchor="t" anchorCtr="0">
              <a:noAutofit/>
            </a:bodyPr>
            <a:lstStyle/>
            <a:p>
              <a:pPr algn="l"/>
              <a:r>
                <a:rPr lang="ja-JP" altLang="en-US" sz="1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支援２　高度情報専門人材の確保に向けた機能強化の構想について</a:t>
              </a:r>
              <a:r>
                <a:rPr lang="zh-CN" altLang="en-US" sz="1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「重点分野支援枠」</a:t>
              </a:r>
              <a:endParaRPr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690690AC-7F82-317D-E947-909F011E5F69}"/>
                </a:ext>
              </a:extLst>
            </p:cNvPr>
            <p:cNvSpPr/>
            <p:nvPr/>
          </p:nvSpPr>
          <p:spPr>
            <a:xfrm>
              <a:off x="1" y="69156"/>
              <a:ext cx="9278738" cy="4252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36000" rtlCol="0" anchor="ctr"/>
            <a:lstStyle/>
            <a:p>
              <a:pPr algn="r"/>
              <a:r>
                <a:rPr lang="ja-JP" altLang="en-US" sz="1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令和８年度　</a:t>
              </a:r>
              <a:r>
                <a:rPr lang="ja-JP" altLang="en-US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○○大学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5601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a371ec-2e5d-4349-8026-0fc819501733" xsi:nil="true"/>
    <_x5099__x8003_ xmlns="f5956694-8b04-44e4-8dfd-dd18655049c9" xsi:nil="true"/>
    <_x9032__x6357_ xmlns="f5956694-8b04-44e4-8dfd-dd18655049c9" xsi:nil="true"/>
    <_x6240__x7ba1__x4fc2_ xmlns="f5956694-8b04-44e4-8dfd-dd18655049c9" xsi:nil="true"/>
    <_x5206__x985e_ xmlns="f5956694-8b04-44e4-8dfd-dd18655049c9" xsi:nil="true"/>
    <lcf76f155ced4ddcb4097134ff3c332f xmlns="f5956694-8b04-44e4-8dfd-dd18655049c9">
      <Terms xmlns="http://schemas.microsoft.com/office/infopath/2007/PartnerControls"/>
    </lcf76f155ced4ddcb4097134ff3c332f>
    <_x5206__x985e_0 xmlns="f5956694-8b04-44e4-8dfd-dd18655049c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CFEE9B775DD944799821C50299519ED" ma:contentTypeVersion="19" ma:contentTypeDescription="新しいドキュメントを作成します。" ma:contentTypeScope="" ma:versionID="d77323d334462add8aea06e110945ee8">
  <xsd:schema xmlns:xsd="http://www.w3.org/2001/XMLSchema" xmlns:xs="http://www.w3.org/2001/XMLSchema" xmlns:p="http://schemas.microsoft.com/office/2006/metadata/properties" xmlns:ns2="f5956694-8b04-44e4-8dfd-dd18655049c9" xmlns:ns3="9ea371ec-2e5d-4349-8026-0fc819501733" targetNamespace="http://schemas.microsoft.com/office/2006/metadata/properties" ma:root="true" ma:fieldsID="45bd1fb5841484dd148051b9a19960fa" ns2:_="" ns3:_="">
    <xsd:import namespace="f5956694-8b04-44e4-8dfd-dd18655049c9"/>
    <xsd:import namespace="9ea371ec-2e5d-4349-8026-0fc819501733"/>
    <xsd:element name="properties">
      <xsd:complexType>
        <xsd:sequence>
          <xsd:element name="documentManagement">
            <xsd:complexType>
              <xsd:all>
                <xsd:element ref="ns2:_x9032__x6357_" minOccurs="0"/>
                <xsd:element ref="ns2:_x5206__x985e_" minOccurs="0"/>
                <xsd:element ref="ns2:_x5099__x8003_" minOccurs="0"/>
                <xsd:element ref="ns2:_x5206__x985e_0" minOccurs="0"/>
                <xsd:element ref="ns2:lcf76f155ced4ddcb4097134ff3c332f" minOccurs="0"/>
                <xsd:element ref="ns3:TaxCatchAll" minOccurs="0"/>
                <xsd:element ref="ns2:_x6240__x7ba1__x4fc2_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956694-8b04-44e4-8dfd-dd18655049c9" elementFormDefault="qualified">
    <xsd:import namespace="http://schemas.microsoft.com/office/2006/documentManagement/types"/>
    <xsd:import namespace="http://schemas.microsoft.com/office/infopath/2007/PartnerControls"/>
    <xsd:element name="_x9032__x6357_" ma:index="8" nillable="true" ma:displayName="進捗" ma:format="Dropdown" ma:internalName="_x9032__x6357_">
      <xsd:simpleType>
        <xsd:union memberTypes="dms:Text">
          <xsd:simpleType>
            <xsd:restriction base="dms:Choice">
              <xsd:enumeration value="未着手"/>
              <xsd:enumeration value="確認中/作業中"/>
              <xsd:enumeration value="照会中"/>
              <xsd:enumeration value="完了"/>
              <xsd:enumeration value="共有"/>
              <xsd:enumeration value="その他"/>
            </xsd:restriction>
          </xsd:simpleType>
        </xsd:union>
      </xsd:simpleType>
    </xsd:element>
    <xsd:element name="_x5206__x985e_" ma:index="9" nillable="true" ma:displayName="照会元" ma:format="Dropdown" ma:internalName="_x5206__x985e_">
      <xsd:simpleType>
        <xsd:union memberTypes="dms:Text">
          <xsd:simpleType>
            <xsd:restriction base="dms:Choice">
              <xsd:enumeration value="01_監査室"/>
              <xsd:enumeration value="02_企画広報係"/>
              <xsd:enumeration value="03_総務課"/>
              <xsd:enumeration value="04_情報企画支援室"/>
              <xsd:enumeration value="05_会計課"/>
              <xsd:enumeration value="12_研究"/>
              <xsd:enumeration value="06_学位審査課"/>
              <xsd:enumeration value="07_評価企画課"/>
              <xsd:enumeration value="08_国大評価室"/>
              <xsd:enumeration value="09_評価支援課"/>
              <xsd:enumeration value="10_国際課"/>
              <xsd:enumeration value="11_大学連携支援部"/>
              <xsd:enumeration value="12_文部科学省"/>
              <xsd:enumeration value="13_会計検査院"/>
              <xsd:enumeration value="14_外部（文科・検査院以外）"/>
            </xsd:restriction>
          </xsd:simpleType>
        </xsd:union>
      </xsd:simpleType>
    </xsd:element>
    <xsd:element name="_x5099__x8003_" ma:index="10" nillable="true" ma:displayName="備考" ma:format="Dropdown" ma:internalName="_x5099__x8003_">
      <xsd:simpleType>
        <xsd:restriction base="dms:Note">
          <xsd:maxLength value="255"/>
        </xsd:restriction>
      </xsd:simpleType>
    </xsd:element>
    <xsd:element name="_x5206__x985e_0" ma:index="11" nillable="true" ma:displayName="分類" ma:format="Dropdown" ma:internalName="_x5206__x985e_0">
      <xsd:simpleType>
        <xsd:union memberTypes="dms:Text">
          <xsd:simpleType>
            <xsd:restriction base="dms:Choice">
              <xsd:enumeration value="会議関係"/>
              <xsd:enumeration value="中目・中計"/>
              <xsd:enumeration value="研修"/>
              <xsd:enumeration value="情報系"/>
              <xsd:enumeration value="庶務"/>
              <xsd:enumeration value="機構概要"/>
              <xsd:enumeration value="その他"/>
              <xsd:enumeration value="独法評価（業務実績）"/>
            </xsd:restriction>
          </xsd:simpleType>
        </xsd:union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66a2594-d9a7-4393-a832-a07e35a195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x6240__x7ba1__x4fc2_" ma:index="15" nillable="true" ma:displayName="所管係" ma:format="Dropdown" ma:internalName="_x6240__x7ba1__x4fc2_">
      <xsd:simpleType>
        <xsd:restriction base="dms:Choice">
          <xsd:enumeration value="企画係"/>
          <xsd:enumeration value="渉外係"/>
          <xsd:enumeration value="助成第１係"/>
          <xsd:enumeration value="助成第２係"/>
        </xsd:restriction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371ec-2e5d-4349-8026-0fc8195017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77e213-7a4f-453c-86ec-4ee88426b86a}" ma:internalName="TaxCatchAll" ma:showField="CatchAllData" ma:web="9ea371ec-2e5d-4349-8026-0fc8195017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002AE6-23B1-4BF6-B5C8-CEA88EC9BB4A}">
  <ds:schemaRefs>
    <ds:schemaRef ds:uri="http://schemas.microsoft.com/office/2006/documentManagement/types"/>
    <ds:schemaRef ds:uri="http://www.w3.org/XML/1998/namespace"/>
    <ds:schemaRef ds:uri="9ea371ec-2e5d-4349-8026-0fc819501733"/>
    <ds:schemaRef ds:uri="http://purl.org/dc/dcmitype/"/>
    <ds:schemaRef ds:uri="http://purl.org/dc/terms/"/>
    <ds:schemaRef ds:uri="f5956694-8b04-44e4-8dfd-dd18655049c9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5CD3498-B4BA-4D52-9603-44A69605278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BE5C50-D898-4B45-BC06-DDA4253E3C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956694-8b04-44e4-8dfd-dd18655049c9"/>
    <ds:schemaRef ds:uri="9ea371ec-2e5d-4349-8026-0fc8195017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318</TotalTime>
  <Words>643</Words>
  <PresentationFormat>A4 210 x 297 mm</PresentationFormat>
  <Paragraphs>74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BIZ UDゴシック</vt:lpstr>
      <vt:lpstr>游ゴシック</vt:lpstr>
      <vt:lpstr>Arial</vt:lpstr>
      <vt:lpstr>Calibri</vt:lpstr>
      <vt:lpstr>Calibri Light</vt:lpstr>
      <vt:lpstr>Office テーマ</vt:lpstr>
      <vt:lpstr>支援２　高度情報専門人材の確保に向けた機能強化の構想について「重点分野支援枠」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2023-12-11T01:58:32Z</dcterms:created>
  <dcterms:modified xsi:type="dcterms:W3CDTF">2026-03-25T00:11:00Z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0x010100FCFEE9B775DD944799821C50299519ED</vt:lpwstr>
  </property>
  <property fmtid="{D5CDD505-2E9C-101B-9397-08002B2CF9AE}" pid="3" name="MediaServiceImageTags">
    <vt:lpwstr/>
  </property>
  <property fmtid="{D5CDD505-2E9C-101B-9397-08002B2CF9AE}" pid="4" name="MSIP_Label_d899a617-f30e-4fb8-b81c-fb6d0b94ac5b_Enabled">
    <vt:lpwstr>true</vt:lpwstr>
  </property>
  <property fmtid="{D5CDD505-2E9C-101B-9397-08002B2CF9AE}" pid="5" name="MSIP_Label_d899a617-f30e-4fb8-b81c-fb6d0b94ac5b_SetDate">
    <vt:lpwstr>2026-03-12T00:18:47Z</vt:lpwstr>
  </property>
  <property fmtid="{D5CDD505-2E9C-101B-9397-08002B2CF9AE}" pid="6" name="MSIP_Label_d899a617-f30e-4fb8-b81c-fb6d0b94ac5b_Method">
    <vt:lpwstr>Standard</vt:lpwstr>
  </property>
  <property fmtid="{D5CDD505-2E9C-101B-9397-08002B2CF9AE}" pid="7" name="MSIP_Label_d899a617-f30e-4fb8-b81c-fb6d0b94ac5b_Name">
    <vt:lpwstr>機密性2情報</vt:lpwstr>
  </property>
  <property fmtid="{D5CDD505-2E9C-101B-9397-08002B2CF9AE}" pid="8" name="MSIP_Label_d899a617-f30e-4fb8-b81c-fb6d0b94ac5b_SiteId">
    <vt:lpwstr>545810b0-36cb-4290-8926-48dbc0f9e92f</vt:lpwstr>
  </property>
  <property fmtid="{D5CDD505-2E9C-101B-9397-08002B2CF9AE}" pid="9" name="MSIP_Label_d899a617-f30e-4fb8-b81c-fb6d0b94ac5b_ActionId">
    <vt:lpwstr>a3dd0ec0-8885-460d-91cd-bbeab06c59a0</vt:lpwstr>
  </property>
  <property fmtid="{D5CDD505-2E9C-101B-9397-08002B2CF9AE}" pid="10" name="MSIP_Label_d899a617-f30e-4fb8-b81c-fb6d0b94ac5b_ContentBits">
    <vt:lpwstr>0</vt:lpwstr>
  </property>
  <property fmtid="{D5CDD505-2E9C-101B-9397-08002B2CF9AE}" pid="11" name="MSIP_Label_d899a617-f30e-4fb8-b81c-fb6d0b94ac5b_Tag">
    <vt:lpwstr>10, 3, 0, 1</vt:lpwstr>
  </property>
</Properties>
</file>